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91" autoAdjust="0"/>
    <p:restoredTop sz="73146" autoAdjust="0"/>
  </p:normalViewPr>
  <p:slideViewPr>
    <p:cSldViewPr>
      <p:cViewPr varScale="1">
        <p:scale>
          <a:sx n="42" d="100"/>
          <a:sy n="42" d="100"/>
        </p:scale>
        <p:origin x="1565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09.06.2023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0.jpe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6545734" y="253753"/>
            <a:ext cx="10065865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769421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4" y="3305349"/>
            <a:ext cx="6069625" cy="427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 err="1">
                <a:solidFill>
                  <a:srgbClr val="FFFFFF"/>
                </a:solidFill>
                <a:latin typeface="Graphik Regular" panose="020B0503030202060203" pitchFamily="34" charset="0"/>
              </a:rPr>
              <a:t>SocialBuzz</a:t>
            </a:r>
            <a:endParaRPr lang="en-US" sz="10533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Content </a:t>
            </a:r>
          </a:p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Analysis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651E629-3490-AD1E-78FE-F44082D44349}"/>
              </a:ext>
            </a:extLst>
          </p:cNvPr>
          <p:cNvSpPr txBox="1"/>
          <p:nvPr/>
        </p:nvSpPr>
        <p:spPr>
          <a:xfrm>
            <a:off x="10957664" y="1161805"/>
            <a:ext cx="6925803" cy="8002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>
                <a:latin typeface="+mj-lt"/>
                <a:ea typeface="Cambria" panose="02040503050406030204" pitchFamily="18" charset="0"/>
              </a:rPr>
              <a:t>ANALYSIS:</a:t>
            </a:r>
          </a:p>
          <a:p>
            <a:r>
              <a:rPr lang="en-IN" sz="3200" dirty="0">
                <a:latin typeface="+mj-lt"/>
                <a:ea typeface="Cambria" panose="02040503050406030204" pitchFamily="18" charset="0"/>
              </a:rPr>
              <a:t>People react positively to posts than negatively which shows that the content posted on the platform is positive.</a:t>
            </a:r>
          </a:p>
          <a:p>
            <a:endParaRPr lang="en-IN" sz="3600" dirty="0">
              <a:latin typeface="+mj-lt"/>
              <a:ea typeface="Cambria" panose="02040503050406030204" pitchFamily="18" charset="0"/>
            </a:endParaRPr>
          </a:p>
          <a:p>
            <a:r>
              <a:rPr lang="en-IN" sz="3600" b="1" dirty="0">
                <a:latin typeface="+mj-lt"/>
                <a:ea typeface="Cambria" panose="02040503050406030204" pitchFamily="18" charset="0"/>
              </a:rPr>
              <a:t>INSIGHTS:</a:t>
            </a:r>
          </a:p>
          <a:p>
            <a:r>
              <a:rPr lang="en-IN" sz="3200" dirty="0">
                <a:latin typeface="+mj-lt"/>
                <a:ea typeface="Cambria" panose="02040503050406030204" pitchFamily="18" charset="0"/>
              </a:rPr>
              <a:t>‘Science’ and ‘Technology are among the top 5 popular categories showing that the users of the platform are mostly from tech background. This insight can be used to focus more on this audience by creating a new space or a separate app.</a:t>
            </a:r>
          </a:p>
          <a:p>
            <a:endParaRPr lang="en-IN" sz="3200" b="1" dirty="0">
              <a:latin typeface="+mj-lt"/>
              <a:ea typeface="Cambria" panose="02040503050406030204" pitchFamily="18" charset="0"/>
            </a:endParaRPr>
          </a:p>
          <a:p>
            <a:endParaRPr lang="en-IN" sz="1800" dirty="0">
              <a:latin typeface="+mj-lt"/>
              <a:ea typeface="Cambria" panose="02040503050406030204" pitchFamily="18" charset="0"/>
            </a:endParaRPr>
          </a:p>
          <a:p>
            <a:endParaRPr lang="en-IN" sz="1800" dirty="0">
              <a:latin typeface="+mj-lt"/>
              <a:ea typeface="Cambria" panose="02040503050406030204" pitchFamily="18" charset="0"/>
            </a:endParaRPr>
          </a:p>
          <a:p>
            <a:endParaRPr lang="en-US" sz="1800" dirty="0">
              <a:latin typeface="+mj-lt"/>
              <a:ea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12275E-54DA-7A13-0405-E36F9D807944}"/>
              </a:ext>
            </a:extLst>
          </p:cNvPr>
          <p:cNvSpPr txBox="1"/>
          <p:nvPr/>
        </p:nvSpPr>
        <p:spPr>
          <a:xfrm>
            <a:off x="8618641" y="2337096"/>
            <a:ext cx="748884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SocialBuzz</a:t>
            </a:r>
            <a:r>
              <a:rPr lang="en-US" sz="2800" dirty="0"/>
              <a:t> is a fast growing Social media &amp; content creation industry that needs to adapt quickly to the fast growing global scale. Accenture is running a 3 month initial project in order to prove to them that we are the best firm to work with. They are expecting the following: </a:t>
            </a:r>
          </a:p>
          <a:p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 audit of their big data practice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Recommendations for a successful IPO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An analysis of their content categories that highlights the top 5 categories with the largest aggregate popularity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EAA37F-CCCB-7290-C04E-2BDEC2E81B18}"/>
              </a:ext>
            </a:extLst>
          </p:cNvPr>
          <p:cNvSpPr txBox="1"/>
          <p:nvPr/>
        </p:nvSpPr>
        <p:spPr>
          <a:xfrm>
            <a:off x="2064041" y="4890323"/>
            <a:ext cx="804672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The client has reached a massive scale within recent years </a:t>
            </a:r>
          </a:p>
          <a:p>
            <a:endParaRPr lang="en-US" sz="4000" dirty="0">
              <a:solidFill>
                <a:schemeClr val="bg1"/>
              </a:solidFill>
              <a:latin typeface="Open Sans" panose="020B0606030504020204" pitchFamily="34" charset="0"/>
            </a:endParaRPr>
          </a:p>
          <a:p>
            <a:r>
              <a:rPr lang="en-US" sz="4000" dirty="0">
                <a:solidFill>
                  <a:schemeClr val="bg1"/>
                </a:solidFill>
              </a:rPr>
              <a:t>Over </a:t>
            </a:r>
            <a:r>
              <a:rPr lang="en-US" sz="4000" b="1" dirty="0">
                <a:solidFill>
                  <a:schemeClr val="bg1"/>
                </a:solidFill>
              </a:rPr>
              <a:t>100000 </a:t>
            </a:r>
            <a:r>
              <a:rPr lang="en-US" sz="4000" dirty="0">
                <a:solidFill>
                  <a:schemeClr val="bg1"/>
                </a:solidFill>
              </a:rPr>
              <a:t>posts per day </a:t>
            </a:r>
            <a:r>
              <a:rPr lang="en-US" sz="4000" b="1" dirty="0">
                <a:solidFill>
                  <a:schemeClr val="bg1"/>
                </a:solidFill>
              </a:rPr>
              <a:t>36,500,000</a:t>
            </a:r>
            <a:r>
              <a:rPr lang="en-US" sz="4000" dirty="0">
                <a:solidFill>
                  <a:schemeClr val="bg1"/>
                </a:solidFill>
              </a:rPr>
              <a:t> pieces of content per year!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942322" y="7208099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540986" y="6850721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43639" y="953915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5983A4F-C9E2-9980-5144-2F4B871C7411}"/>
              </a:ext>
            </a:extLst>
          </p:cNvPr>
          <p:cNvSpPr txBox="1"/>
          <p:nvPr/>
        </p:nvSpPr>
        <p:spPr>
          <a:xfrm>
            <a:off x="14595921" y="7585574"/>
            <a:ext cx="318535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/>
              <a:t>DATA ANALYST</a:t>
            </a:r>
          </a:p>
          <a:p>
            <a:r>
              <a:rPr lang="en-IN" sz="2000" dirty="0"/>
              <a:t>KEERTHANA MALLAVARAPU</a:t>
            </a:r>
            <a:endParaRPr lang="en-US" sz="2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16BF93C-2C91-9AA5-F3CE-654B8D24A7B7}"/>
              </a:ext>
            </a:extLst>
          </p:cNvPr>
          <p:cNvSpPr txBox="1"/>
          <p:nvPr/>
        </p:nvSpPr>
        <p:spPr>
          <a:xfrm>
            <a:off x="14563797" y="4527946"/>
            <a:ext cx="28956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SENIOR PRINCIPAL</a:t>
            </a:r>
          </a:p>
          <a:p>
            <a:r>
              <a:rPr lang="en-IN" dirty="0"/>
              <a:t>MARCUS ROMPTON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70F8E35-5A2E-C5DB-F243-2AF9B3D87290}"/>
              </a:ext>
            </a:extLst>
          </p:cNvPr>
          <p:cNvSpPr txBox="1"/>
          <p:nvPr/>
        </p:nvSpPr>
        <p:spPr>
          <a:xfrm>
            <a:off x="14401800" y="1270731"/>
            <a:ext cx="23622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CHIEF TECHNOLOGY ARCHITECT</a:t>
            </a:r>
          </a:p>
          <a:p>
            <a:r>
              <a:rPr lang="en-IN" dirty="0"/>
              <a:t>ANDREW FLEMMING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0FDC945-66F5-71D6-E6A8-23F45135D336}"/>
              </a:ext>
            </a:extLst>
          </p:cNvPr>
          <p:cNvSpPr txBox="1"/>
          <p:nvPr/>
        </p:nvSpPr>
        <p:spPr>
          <a:xfrm>
            <a:off x="4534646" y="1027891"/>
            <a:ext cx="7047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IDENTIFY THE PROBLEM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47E204-CA9D-3DA1-C645-3F8BC2FC96C6}"/>
              </a:ext>
            </a:extLst>
          </p:cNvPr>
          <p:cNvSpPr txBox="1"/>
          <p:nvPr/>
        </p:nvSpPr>
        <p:spPr>
          <a:xfrm>
            <a:off x="6587430" y="2673291"/>
            <a:ext cx="585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GATHER DATA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E99E703-C0EB-369D-F03B-EB0FA1904353}"/>
              </a:ext>
            </a:extLst>
          </p:cNvPr>
          <p:cNvSpPr txBox="1"/>
          <p:nvPr/>
        </p:nvSpPr>
        <p:spPr>
          <a:xfrm>
            <a:off x="8324881" y="4432994"/>
            <a:ext cx="4796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CLEAN THE DATA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0CFA6FF-4B6F-AEE6-810B-7CB8DB0C10BC}"/>
              </a:ext>
            </a:extLst>
          </p:cNvPr>
          <p:cNvSpPr txBox="1"/>
          <p:nvPr/>
        </p:nvSpPr>
        <p:spPr>
          <a:xfrm>
            <a:off x="10108223" y="6068917"/>
            <a:ext cx="4195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VISUALISE THE DATA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3E083DA-587F-AF60-EA89-B363AA50F63B}"/>
              </a:ext>
            </a:extLst>
          </p:cNvPr>
          <p:cNvSpPr txBox="1"/>
          <p:nvPr/>
        </p:nvSpPr>
        <p:spPr>
          <a:xfrm>
            <a:off x="12104661" y="7739522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chemeClr val="bg1"/>
                </a:solidFill>
              </a:rPr>
              <a:t>DERIVE INSIGHTS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376D642-8C9B-3835-B141-8CE7A3C2DF2C}"/>
              </a:ext>
            </a:extLst>
          </p:cNvPr>
          <p:cNvSpPr txBox="1"/>
          <p:nvPr/>
        </p:nvSpPr>
        <p:spPr>
          <a:xfrm>
            <a:off x="1793066" y="3216176"/>
            <a:ext cx="36404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b="1" dirty="0">
                <a:solidFill>
                  <a:srgbClr val="A100FF"/>
                </a:solidFill>
              </a:rPr>
              <a:t>16</a:t>
            </a:r>
            <a:r>
              <a:rPr lang="en-IN" sz="4800" b="1" dirty="0"/>
              <a:t> </a:t>
            </a:r>
          </a:p>
          <a:p>
            <a:pPr algn="ctr"/>
            <a:r>
              <a:rPr lang="en-IN" sz="4800" b="1" dirty="0"/>
              <a:t>UNIQUE CATEGORIES</a:t>
            </a:r>
            <a:endParaRPr lang="en-US" sz="48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00A11E-1921-0C83-CBF1-C4AC83A46260}"/>
              </a:ext>
            </a:extLst>
          </p:cNvPr>
          <p:cNvSpPr txBox="1"/>
          <p:nvPr/>
        </p:nvSpPr>
        <p:spPr>
          <a:xfrm>
            <a:off x="7288133" y="3160360"/>
            <a:ext cx="29562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>
                <a:solidFill>
                  <a:srgbClr val="A100FF"/>
                </a:solidFill>
              </a:rPr>
              <a:t>JANUARY</a:t>
            </a:r>
          </a:p>
          <a:p>
            <a:pPr algn="ctr"/>
            <a:r>
              <a:rPr lang="en-IN" sz="3600" b="1" dirty="0"/>
              <a:t>MOST NUMBER OF POSTS</a:t>
            </a:r>
            <a:endParaRPr lang="en-US" sz="36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473C5A-1AFD-5D73-C0DC-EA31D15A6908}"/>
              </a:ext>
            </a:extLst>
          </p:cNvPr>
          <p:cNvSpPr txBox="1"/>
          <p:nvPr/>
        </p:nvSpPr>
        <p:spPr>
          <a:xfrm>
            <a:off x="12664246" y="3144757"/>
            <a:ext cx="37126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/>
              <a:t>More </a:t>
            </a:r>
            <a:r>
              <a:rPr lang="en-IN" sz="4000" dirty="0">
                <a:solidFill>
                  <a:srgbClr val="A100FF"/>
                </a:solidFill>
              </a:rPr>
              <a:t>POSITIVE REACTIONS </a:t>
            </a:r>
            <a:r>
              <a:rPr lang="en-IN" sz="4000" dirty="0"/>
              <a:t>than NEGATIVE</a:t>
            </a:r>
            <a:endParaRPr lang="en-US" sz="4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ACDE0570-5D52-ECF4-307C-696E540275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8336" y="19812"/>
            <a:ext cx="15827175" cy="1026718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52C71E93-8C67-CD93-04E2-54A5EF434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4043" y="2552700"/>
            <a:ext cx="9411435" cy="652728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5B7E14F-35EE-71D8-52A4-65F601B7D9F8}"/>
              </a:ext>
            </a:extLst>
          </p:cNvPr>
          <p:cNvSpPr txBox="1"/>
          <p:nvPr/>
        </p:nvSpPr>
        <p:spPr>
          <a:xfrm>
            <a:off x="2743362" y="1028700"/>
            <a:ext cx="1299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rgbClr val="A100FF"/>
                </a:solidFill>
              </a:rPr>
              <a:t>CATEGORIES FROM MOST POPULAR TO LEAST POPULAR</a:t>
            </a:r>
            <a:endParaRPr lang="en-US" sz="4000" b="1" dirty="0">
              <a:solidFill>
                <a:srgbClr val="A1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276</Words>
  <Application>Microsoft Office PowerPoint</Application>
  <PresentationFormat>Custom</PresentationFormat>
  <Paragraphs>77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Clear Sans Regular Bold</vt:lpstr>
      <vt:lpstr>Graphik Regular</vt:lpstr>
      <vt:lpstr>Open Sans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Keerthana Mallavarapu</cp:lastModifiedBy>
  <cp:revision>11</cp:revision>
  <dcterms:created xsi:type="dcterms:W3CDTF">2006-08-16T00:00:00Z</dcterms:created>
  <dcterms:modified xsi:type="dcterms:W3CDTF">2023-06-08T20:06:22Z</dcterms:modified>
  <dc:identifier>DAEhDyfaYKE</dc:identifier>
</cp:coreProperties>
</file>